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10287000" cx="18288000"/>
  <p:notesSz cx="6858000" cy="9144000"/>
  <p:embeddedFontLst>
    <p:embeddedFont>
      <p:font typeface="Playfair Display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9" roundtripDataSignature="AMtx7mj14M/UjiHUOwPJajsT3SqhcYdV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regular.fntdata"/><Relationship Id="rId14" Type="http://schemas.openxmlformats.org/officeDocument/2006/relationships/slide" Target="slides/slide9.xml"/><Relationship Id="rId17" Type="http://schemas.openxmlformats.org/officeDocument/2006/relationships/font" Target="fonts/PlayfairDisplay-italic.fntdata"/><Relationship Id="rId16" Type="http://schemas.openxmlformats.org/officeDocument/2006/relationships/font" Target="fonts/PlayfairDisplay-bold.fntdata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PlayfairDispl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gif>
</file>

<file path=ppt/media/image3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3" name="Google Shape;10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2" name="Google Shape;11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0" name="Google Shape;12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9" name="Google Shape;12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2.gif"/><Relationship Id="rId7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2.gif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Relationship Id="rId6" Type="http://schemas.openxmlformats.org/officeDocument/2006/relationships/hyperlink" Target="mailto:choudharimanasi01@gmail.com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8AD8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rect b="b" l="l" r="r" t="t"/>
            <a:pathLst>
              <a:path extrusionOk="0" h="1636090" w="1870386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-2125" l="-3379" r="-3377" t="0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rect b="b" l="l" r="r" t="t"/>
            <a:pathLst>
              <a:path extrusionOk="0" h="1720114" w="4256942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25736" l="0" r="0" t="-12441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rect b="b" l="l" r="r" t="t"/>
            <a:pathLst>
              <a:path extrusionOk="0" h="4386202" w="4084712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3659" r="-3714" t="0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5"/>
              <a:buFont typeface="Arial"/>
              <a:buNone/>
            </a:pPr>
            <a:r>
              <a:rPr b="0" i="0" lang="en-US" sz="9605" u="none" cap="none" strike="noStrik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0" i="0" lang="en-US" sz="9605" u="none" cap="none" strike="noStrik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429117" y="7226525"/>
            <a:ext cx="45387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98"/>
              <a:buFont typeface="Arial"/>
              <a:buNone/>
            </a:pPr>
            <a:r>
              <a:rPr b="1" lang="en-US" sz="5098">
                <a:solidFill>
                  <a:srgbClr val="D9D9D9"/>
                </a:solidFill>
              </a:rPr>
              <a:t>Neuromatics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3042615" y="1417552"/>
            <a:ext cx="13368900" cy="31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r>
              <a:rPr b="0" i="0" lang="en-US" sz="633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</a:t>
            </a:r>
            <a:r>
              <a:rPr i="0" lang="en-US" sz="6336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HEME &amp; PROBLEM STATEMENT</a:t>
            </a:r>
            <a:endParaRPr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r>
              <a:t/>
            </a:r>
            <a:endParaRPr i="0" sz="6336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36"/>
              <a:buFont typeface="Arial"/>
              <a:buNone/>
            </a:pPr>
            <a:r>
              <a:t/>
            </a:r>
            <a:endParaRPr b="0" i="0" sz="6336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2018150" y="3429000"/>
            <a:ext cx="14420700" cy="46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3"/>
              <a:buFont typeface="Arial"/>
              <a:buNone/>
            </a:pPr>
            <a:r>
              <a:rPr b="1" lang="en-US" sz="5500">
                <a:solidFill>
                  <a:srgbClr val="D9D9D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Healthcare Technology </a:t>
            </a:r>
            <a:endParaRPr b="1" sz="5500">
              <a:solidFill>
                <a:srgbClr val="D9D9D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3"/>
              <a:buFont typeface="Arial"/>
              <a:buNone/>
            </a:pPr>
            <a:r>
              <a:t/>
            </a:r>
            <a:endParaRPr b="1" sz="5500">
              <a:solidFill>
                <a:srgbClr val="D9D9D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MindCare: A Mental Health Companion - “Care for your mind,Anytime,Anywhere.” </a:t>
            </a:r>
            <a:endParaRPr sz="5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3"/>
              <a:buFont typeface="Arial"/>
              <a:buNone/>
            </a:pPr>
            <a:r>
              <a:t/>
            </a:r>
            <a:endParaRPr b="1" sz="5500">
              <a:solidFill>
                <a:srgbClr val="D9D9D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4AAD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4654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7459015" y="5742960"/>
            <a:ext cx="9765318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815516" y="2239919"/>
            <a:ext cx="913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-236525" y="-2020275"/>
            <a:ext cx="18080700" cy="161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7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Solution:</a:t>
            </a:r>
            <a:endParaRPr b="1" sz="7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7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MindCare is a </a:t>
            </a:r>
            <a:r>
              <a:rPr b="1"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personal, AI-driven mental health companion</a:t>
            </a: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designed to be </a:t>
            </a:r>
            <a:r>
              <a:rPr b="1"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user-friendly, accessible, and personalized</a:t>
            </a: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individuals seeking to improve their mental well-being. It is available as a </a:t>
            </a:r>
            <a:r>
              <a:rPr b="1"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desktop and web-based platform</a:t>
            </a: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focusing on </a:t>
            </a:r>
            <a:r>
              <a:rPr b="1"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simplicity, affordability, and offline functionality</a:t>
            </a: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ensuring accessibility regardless of the user’s technical proficiency or internet availability.</a:t>
            </a:r>
            <a:endParaRPr sz="4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solution leverages </a:t>
            </a:r>
            <a:r>
              <a:rPr b="1"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Natural Language Processing (NLP) and AI</a:t>
            </a: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provide personalized support while maintaining user privacy and ease of use. By integrating mental health support tools into a single platform, MindCare aims to encourage self-care practices, enhance emotional awareness, and </a:t>
            </a: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serve as a </a:t>
            </a:r>
            <a:r>
              <a:rPr b="1"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trusted, private companion for mental well-being anytime, anywhere</a:t>
            </a:r>
            <a:r>
              <a:rPr lang="en-US" sz="4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4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7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t/>
            </a:r>
            <a:endParaRPr b="1" sz="3700">
              <a:solidFill>
                <a:srgbClr val="D9D9D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15" name="Google Shape;11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4"/>
          <p:cNvSpPr txBox="1"/>
          <p:nvPr/>
        </p:nvSpPr>
        <p:spPr>
          <a:xfrm>
            <a:off x="4815516" y="4337732"/>
            <a:ext cx="913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316350" y="-2305075"/>
            <a:ext cx="19203074" cy="14897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832017" y="2012747"/>
            <a:ext cx="9130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348575" y="-2184675"/>
            <a:ext cx="26804400" cy="157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Interface:</a:t>
            </a:r>
            <a:b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Mood tracking, mindfulness guides, chatbot, resources, affirmations.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Clean, intuitive design for easy daily use.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3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Backend Logic:</a:t>
            </a:r>
            <a:b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Validates input, manages mood data, guides exercises, chatbot NLP.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Handles real-time analysis for personalized feedback.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3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Database (SQLite):</a:t>
            </a:r>
            <a:b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Stores moods, notes, points for gamification, custom moods.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Lightweight and efficient for offline-first architecture.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3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Visualization Engine:</a:t>
            </a:r>
            <a:b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Generates charts to visualize mood trends.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Provides insights for self-awareness and progress tracking.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3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Gamification:</a:t>
            </a:r>
            <a:b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Tracks points, optional leaderboard to boost engagement.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Encourages habit formation through rewards.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3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Privacy &amp; Offline Mode:</a:t>
            </a:r>
            <a:b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Local storage, offline access, secure encrypted data.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Ensures user privacy and data ownership.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3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External Integrations:</a:t>
            </a:r>
            <a:br>
              <a:rPr b="1"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Resource links, optional chatbot APIs for enhanced support.</a:t>
            </a:r>
            <a:b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3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Enables scalability with third-party mental health tools.</a:t>
            </a:r>
            <a:endParaRPr sz="3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20"/>
              <a:buFont typeface="Arial"/>
              <a:buNone/>
            </a:pPr>
            <a:r>
              <a:t/>
            </a:r>
            <a:endParaRPr b="1" sz="300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-1" y="-1755525"/>
            <a:ext cx="18920700" cy="15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i="0" lang="en-US" sz="52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FEATURES AND NOVELTY</a:t>
            </a:r>
            <a:endParaRPr i="0" sz="52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Core Features:</a:t>
            </a:r>
            <a:endParaRPr b="1"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Times New Roman"/>
              <a:buAutoNum type="arabicPeriod"/>
            </a:pPr>
            <a:r>
              <a:rPr b="1"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Daily Mood Tracker</a:t>
            </a: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Users log their mood daily, which is visualized with charts to show trends over time.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Guided</a:t>
            </a:r>
            <a:r>
              <a:rPr b="1"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Exercises:</a:t>
            </a:r>
            <a:endParaRPr b="1"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Breathing, meditation, and relaxation techniques with step-by-step guidance.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Mental Health Resources</a:t>
            </a: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Curated articles, tips, and contact details for professional help.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Interactive Chatbot</a:t>
            </a: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rule-based chatbot for empathetic conversations and suggestions, also detecting emotion via face .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 Stress Quiz</a:t>
            </a: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quick self-assessment quiz that provides feedback and coping tips.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Gratitude Journal</a:t>
            </a: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Users can log positive thoughts to promote mental well-being.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7. Community Building</a:t>
            </a:r>
            <a:r>
              <a:rPr lang="en-US" sz="4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Mental health experts as well peers to communicate and emote .</a:t>
            </a:r>
            <a:endParaRPr sz="4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20"/>
              <a:buFont typeface="Arial"/>
              <a:buNone/>
            </a:pPr>
            <a:r>
              <a:t/>
            </a:r>
            <a:endParaRPr b="1" sz="4500">
              <a:solidFill>
                <a:srgbClr val="D9D9D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i="0" lang="en-US" sz="45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i="0" sz="45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465452" y="-4855127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0" y="-2147950"/>
            <a:ext cx="18682500" cy="15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b="1" i="0" lang="en-US" sz="48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DRAWBACK AND SHOWSTOPPERS</a:t>
            </a:r>
            <a:endParaRPr b="1" i="0" sz="48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t/>
            </a:r>
            <a:endParaRPr b="1" sz="4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imes New Roman"/>
              <a:buAutoNum type="arabicPeriod"/>
            </a:pPr>
            <a:r>
              <a:rPr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 Clinical Validation</a:t>
            </a:r>
            <a:b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tool does not replace professional therapy; lack of clinical trials may limit adoption in medical settings.</a:t>
            </a:r>
            <a:endParaRPr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imes New Roman"/>
              <a:buAutoNum type="arabicPeriod"/>
            </a:pPr>
            <a: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User Engagement Challenges</a:t>
            </a:r>
            <a:b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Sustaining daily user interaction without gamification or incentives may lead to drop-offs over time.</a:t>
            </a:r>
            <a:endParaRPr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imes New Roman"/>
              <a:buAutoNum type="arabicPeriod"/>
            </a:pPr>
            <a:r>
              <a:rPr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Privacy Concerns</a:t>
            </a:r>
            <a:b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Handling sensitive mental health data requires robust encryption and compliance with privacy laws; potential risk if mishandled.</a:t>
            </a:r>
            <a:endParaRPr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imes New Roman"/>
              <a:buAutoNum type="arabicPeriod"/>
            </a:pPr>
            <a:r>
              <a:rPr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Emotion Detection Accuracy</a:t>
            </a:r>
            <a:b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NLP-based emotion analysis may misinterpret context, leading to irrelevant suggestions at times.</a:t>
            </a:r>
            <a:endParaRPr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imes New Roman"/>
              <a:buAutoNum type="arabicPeriod"/>
            </a:pPr>
            <a:r>
              <a:rPr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Device Dependency</a:t>
            </a:r>
            <a:b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Offline functionality depends on device resources; low-spec devices may face lags during analysis or visualization.</a:t>
            </a:r>
            <a:endParaRPr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82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imes New Roman"/>
              <a:buAutoNum type="arabicPeriod"/>
            </a:pPr>
            <a:r>
              <a:rPr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Accessibility Barriers</a:t>
            </a:r>
            <a:b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Users with low digital literacy may face challenges despite a simple UI, especially in rural or older demographics.</a:t>
            </a:r>
            <a:endParaRPr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9996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t/>
            </a:r>
            <a:endParaRPr sz="5662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070254" y="-907693"/>
            <a:ext cx="91308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62"/>
              <a:buFont typeface="Arial"/>
              <a:buNone/>
            </a:pPr>
            <a:r>
              <a:rPr lang="en-US" sz="9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Neuromatics</a:t>
            </a:r>
            <a:r>
              <a:rPr i="0" lang="en-US" sz="96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i="0" sz="9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627146" y="1661925"/>
            <a:ext cx="18429900" cy="6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579120" lvl="0" marL="45720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5520"/>
              <a:buFont typeface="Playfair Display"/>
              <a:buAutoNum type="arabicPeriod"/>
            </a:pPr>
            <a:r>
              <a:rPr b="1" lang="en-US" sz="55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Manasi Choudhari -</a:t>
            </a:r>
            <a:r>
              <a:rPr b="1" lang="en-US" sz="552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5520">
                <a:solidFill>
                  <a:schemeClr val="lt1"/>
                </a:solidFill>
                <a:uFill>
                  <a:noFill/>
                </a:uFill>
                <a:latin typeface="Playfair Display"/>
                <a:ea typeface="Playfair Display"/>
                <a:cs typeface="Playfair Display"/>
                <a:sym typeface="Playfair Display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choudharimanasi01@gmail.com</a:t>
            </a:r>
            <a:endParaRPr sz="552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5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579120" lvl="0" marL="45720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5520"/>
              <a:buFont typeface="Playfair Display"/>
              <a:buAutoNum type="arabicPeriod"/>
            </a:pPr>
            <a:r>
              <a:rPr b="1" lang="en-US" sz="55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Sainath Chavan - csainath449@gmail.com</a:t>
            </a:r>
            <a:endParaRPr b="1" sz="55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5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579120" lvl="0" marL="45720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5520"/>
              <a:buFont typeface="Playfair Display"/>
              <a:buAutoNum type="arabicPeriod"/>
            </a:pPr>
            <a:r>
              <a:rPr b="1" lang="en-US" sz="55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Suhasi Bari -</a:t>
            </a:r>
            <a:r>
              <a:rPr b="1" i="0" lang="en-US" sz="5520" u="none" cap="none" strike="noStrike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barisuhasi2005@gmail.com</a:t>
            </a:r>
            <a:endParaRPr b="1" i="0" sz="5520" u="none" cap="none" strike="noStrike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5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579120" lvl="0" marL="457200" marR="0" rtl="0" algn="l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5520"/>
              <a:buFont typeface="Playfair Display"/>
              <a:buAutoNum type="arabicPeriod"/>
            </a:pPr>
            <a:r>
              <a:rPr b="1" lang="en-US" sz="552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Shaunak Hawaldar - hawaldarshaunak@gmail.com</a:t>
            </a:r>
            <a:endParaRPr b="1" sz="552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10" y="1706605"/>
            <a:ext cx="11803800" cy="6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14"/>
              <a:buFont typeface="Arial"/>
              <a:buNone/>
            </a:pPr>
            <a:r>
              <a:rPr b="1" i="0" lang="en-US" sz="19014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